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65" r:id="rId3"/>
    <p:sldId id="264" r:id="rId4"/>
    <p:sldId id="263" r:id="rId5"/>
    <p:sldId id="262" r:id="rId6"/>
    <p:sldId id="261" r:id="rId7"/>
    <p:sldId id="260" r:id="rId8"/>
    <p:sldId id="266" r:id="rId9"/>
    <p:sldId id="267" r:id="rId10"/>
    <p:sldId id="268" r:id="rId11"/>
    <p:sldId id="270" r:id="rId1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FF0000"/>
    <a:srgbClr val="0000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555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1E85F174-4A97-4EB7-B4AA-7EC3A863AD0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517763-BC49-461E-8D93-8CB43309D929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6CF4B3-7D8F-4F18-A010-7A2FDDAE5D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4B2292-8535-442B-B9AF-10AA265787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7E6062-0E7B-4864-84B7-827D7750F3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86CC12-1899-42D5-839A-9DB592EA39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4F5824-B7B8-4882-B4D6-B97B68700A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0C351C-7943-4E1E-ADD5-D9B3DA1099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90A481-DF35-47F9-AF42-ABE08DDE0C7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888FDD-7297-42E7-AD96-72C55EF0A9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A2C38A-336B-457C-AC03-C08EBB326B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0BDDFE-1408-4532-82E1-2B57DB863CB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4FF4F4-AAA5-4521-9CE4-11FB9166AB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618013-A987-403C-A132-2855CA5CCBA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fld id="{6FA7CEA4-24CB-47A2-8F4C-8F3DCE883EE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My%20Documents\ch&#250;ng%20em%20l&#224;%20HS%20l&#7899;p%201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5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5.wmf"/><Relationship Id="rId7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0.png"/><Relationship Id="rId9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8" descr="hinh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30321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WordArt 4" descr="p2_002"/>
          <p:cNvSpPr>
            <a:spLocks noChangeArrowheads="1" noChangeShapeType="1" noTextEdit="1"/>
          </p:cNvSpPr>
          <p:nvPr/>
        </p:nvSpPr>
        <p:spPr bwMode="auto">
          <a:xfrm>
            <a:off x="2071687" y="1757987"/>
            <a:ext cx="5457825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i="1" kern="10" dirty="0" smtClean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PHÁT TRIỂN THẨM MỸ</a:t>
            </a:r>
            <a:endParaRPr lang="en-US" sz="2800" b="1" i="1" kern="10" dirty="0">
              <a:ln w="12700">
                <a:solidFill>
                  <a:srgbClr val="FF6600"/>
                </a:solidFill>
                <a:round/>
                <a:headEnd/>
                <a:tailEnd/>
              </a:ln>
              <a:blipFill dpi="0" rotWithShape="0">
                <a:blip r:embed="rId4"/>
                <a:srcRect/>
                <a:stretch>
                  <a:fillRect/>
                </a:stretch>
              </a:blipFill>
              <a:effectLst>
                <a:outerShdw sy="50000" kx="-2453608" rotWithShape="0">
                  <a:srgbClr val="868686">
                    <a:alpha val="5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38400" y="2494924"/>
            <a:ext cx="518160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4800" b="1" dirty="0">
                <a:ln/>
                <a:solidFill>
                  <a:srgbClr val="DF5BCF"/>
                </a:solidFill>
                <a:latin typeface="Arial"/>
                <a:cs typeface="Times New Roman" pitchFamily="18" charset="0"/>
              </a:rPr>
              <a:t>GẤP </a:t>
            </a:r>
            <a:r>
              <a:rPr lang="en-US" sz="4800" b="1" dirty="0" smtClean="0">
                <a:ln/>
                <a:solidFill>
                  <a:srgbClr val="DF5BCF"/>
                </a:solidFill>
                <a:latin typeface="Arial"/>
                <a:cs typeface="Times New Roman" pitchFamily="18" charset="0"/>
              </a:rPr>
              <a:t>QUẠT GIẤY</a:t>
            </a:r>
            <a:endParaRPr lang="en-US" sz="4800" b="1" dirty="0">
              <a:ln/>
              <a:solidFill>
                <a:srgbClr val="DF5BCF"/>
              </a:solidFill>
              <a:latin typeface="Arial"/>
            </a:endParaRPr>
          </a:p>
        </p:txBody>
      </p:sp>
      <p:pic>
        <p:nvPicPr>
          <p:cNvPr id="3078" name="Picture 16" descr="felicitsh71-1"/>
          <p:cNvPicPr>
            <a:picLocks noGrp="1" noChangeAspect="1" noChangeArrowheads="1" noCrop="1"/>
          </p:cNvPicPr>
          <p:nvPr>
            <p:ph type="title"/>
          </p:nvPr>
        </p:nvPicPr>
        <p:blipFill>
          <a:blip r:embed="rId5"/>
          <a:srcRect/>
          <a:stretch>
            <a:fillRect/>
          </a:stretch>
        </p:blipFill>
        <p:spPr>
          <a:xfrm>
            <a:off x="3581400" y="3886200"/>
            <a:ext cx="2057400" cy="1676400"/>
          </a:xfrm>
          <a:noFill/>
        </p:spPr>
      </p:pic>
      <p:pic>
        <p:nvPicPr>
          <p:cNvPr id="3089" name="chúng em là HS lớp 1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495800" y="5181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4"/>
          <p:cNvGrpSpPr>
            <a:grpSpLocks/>
          </p:cNvGrpSpPr>
          <p:nvPr/>
        </p:nvGrpSpPr>
        <p:grpSpPr bwMode="auto">
          <a:xfrm>
            <a:off x="0" y="0"/>
            <a:ext cx="9188450" cy="6858000"/>
            <a:chOff x="0" y="0"/>
            <a:chExt cx="5788" cy="4320"/>
          </a:xfrm>
        </p:grpSpPr>
        <p:pic>
          <p:nvPicPr>
            <p:cNvPr id="12294" name="Picture 5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6" y="3792"/>
              <a:ext cx="191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5" name="Picture 6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72" y="3792"/>
              <a:ext cx="196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6" name="Picture 7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87" y="3792"/>
              <a:ext cx="2073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7" name="Picture 8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5" y="0"/>
              <a:ext cx="191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8" name="Picture 9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81" y="0"/>
              <a:ext cx="196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9" name="Picture 10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96" y="0"/>
              <a:ext cx="2073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0" name="Picture 11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-630" y="994"/>
              <a:ext cx="1815" cy="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1" name="Picture 12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-654" y="2727"/>
              <a:ext cx="1863" cy="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2" name="Picture 13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4526" y="994"/>
              <a:ext cx="1968" cy="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3" name="Picture 14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4526" y="2770"/>
              <a:ext cx="1968" cy="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Rectangle 1"/>
          <p:cNvSpPr/>
          <p:nvPr/>
        </p:nvSpPr>
        <p:spPr>
          <a:xfrm>
            <a:off x="1066800" y="1524000"/>
            <a:ext cx="7010400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6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Thực</a:t>
            </a:r>
            <a:r>
              <a:rPr lang="en-US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 </a:t>
            </a:r>
            <a:r>
              <a:rPr lang="en-US" sz="6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hành</a:t>
            </a:r>
            <a:endParaRPr lang="en-US" sz="6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reflection blurRad="12700" stA="28000" endPos="45000" dist="1000" dir="5400000" sy="-100000" algn="bl" rotWithShape="0"/>
              </a:effectLst>
              <a:latin typeface="Arial"/>
            </a:endParaRPr>
          </a:p>
          <a:p>
            <a:pPr algn="ctr" eaLnBrk="1" hangingPunct="1">
              <a:defRPr/>
            </a:pPr>
            <a:endParaRPr lang="en-US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3CC33"/>
              </a:solidFill>
              <a:effectLst>
                <a:reflection blurRad="12700" stA="28000" endPos="45000" dist="1000" dir="5400000" sy="-100000" algn="bl" rotWithShape="0"/>
              </a:effectLst>
              <a:latin typeface="Arial"/>
            </a:endParaRPr>
          </a:p>
          <a:p>
            <a:pPr algn="ctr" eaLnBrk="1" hangingPunct="1">
              <a:defRPr/>
            </a:pPr>
            <a:r>
              <a:rPr lang="en-US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CC33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GẤP QUẠT GIẤY</a:t>
            </a:r>
            <a:endParaRPr lang="en-US" sz="6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3CC33"/>
              </a:solidFill>
              <a:effectLst>
                <a:reflection blurRad="12700" stA="28000" endPos="45000" dist="1000" dir="5400000" sy="-100000" algn="bl" rotWithShape="0"/>
              </a:effectLst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9594" y="950267"/>
            <a:ext cx="251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HOẠT ĐỘNG 2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00"/>
          <p:cNvPicPr preferRelativeResize="0"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43000" y="0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WordArt 6"/>
          <p:cNvSpPr>
            <a:spLocks noChangeArrowheads="1" noChangeShapeType="1" noTextEdit="1"/>
          </p:cNvSpPr>
          <p:nvPr/>
        </p:nvSpPr>
        <p:spPr bwMode="auto">
          <a:xfrm>
            <a:off x="228600" y="2362200"/>
            <a:ext cx="7924800" cy="35052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XIN CHÀO VÀ HẸN GẶP LẠI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" presetID="21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5" presetID="6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9" presetID="23" presetClass="entr" presetSubtype="16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4" presetID="34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6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7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8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1" presetID="17" presetClass="entr" presetSubtype="1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6" presetID="10" presetClass="entr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0" presetID="42" presetClass="entr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6" presetID="51" presetClass="entr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70" decel="100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770" decel="100000"/>
                                        <p:tgtEl>
                                          <p:spTgt spid="174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1" dur="77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3" dur="77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6" presetID="19" presetClass="entr" presetSubtype="1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19" presetClass="entr" presetSubtype="1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66" presetID="19" presetClass="entr" presetSubtype="1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71" presetID="10" presetClass="exit" presetSubtype="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 animBg="1"/>
      <p:bldP spid="17414" grpId="1" animBg="1"/>
      <p:bldP spid="17414" grpId="2" animBg="1"/>
      <p:bldP spid="17414" grpId="3" animBg="1"/>
      <p:bldP spid="17414" grpId="4" animBg="1"/>
      <p:bldP spid="17414" grpId="5" animBg="1"/>
      <p:bldP spid="17414" grpId="6" animBg="1"/>
      <p:bldP spid="17414" grpId="7" animBg="1"/>
      <p:bldP spid="17414" grpId="8" animBg="1"/>
      <p:bldP spid="17414" grpId="9" animBg="1"/>
      <p:bldP spid="17414" grpId="10" animBg="1"/>
      <p:bldP spid="17414" grpId="11" animBg="1"/>
      <p:bldP spid="17414" grpId="1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9188450" cy="6858000"/>
            <a:chOff x="0" y="0"/>
            <a:chExt cx="5788" cy="4320"/>
          </a:xfrm>
        </p:grpSpPr>
        <p:pic>
          <p:nvPicPr>
            <p:cNvPr id="4102" name="Picture 3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6" y="3792"/>
              <a:ext cx="191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3" name="Picture 4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72" y="3792"/>
              <a:ext cx="196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4" name="Picture 5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87" y="3792"/>
              <a:ext cx="2073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5" name="Picture 6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5" y="0"/>
              <a:ext cx="191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6" name="Picture 7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81" y="0"/>
              <a:ext cx="196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7" name="Picture 8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96" y="0"/>
              <a:ext cx="2073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8" name="Picture 9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-630" y="994"/>
              <a:ext cx="1815" cy="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9" name="Picture 10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-654" y="2727"/>
              <a:ext cx="1863" cy="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0" name="Picture 11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4526" y="994"/>
              <a:ext cx="1968" cy="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1" name="Picture 12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4526" y="2770"/>
              <a:ext cx="1968" cy="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100" name="Text Box 15"/>
          <p:cNvSpPr txBox="1">
            <a:spLocks noChangeArrowheads="1"/>
          </p:cNvSpPr>
          <p:nvPr/>
        </p:nvSpPr>
        <p:spPr bwMode="auto">
          <a:xfrm>
            <a:off x="1066800" y="1687830"/>
            <a:ext cx="7391400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 b="1" u="sng" dirty="0" err="1" smtClean="0">
                <a:solidFill>
                  <a:srgbClr val="FF0000"/>
                </a:solidFill>
                <a:latin typeface="Arial" charset="0"/>
              </a:rPr>
              <a:t>Mục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Arial" charset="0"/>
              </a:rPr>
              <a:t>đích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Arial" charset="0"/>
              </a:rPr>
              <a:t>yêu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Arial" charset="0"/>
              </a:rPr>
              <a:t>cầu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Arial" charset="0"/>
              </a:rPr>
              <a:t>: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dirty="0" smtClean="0">
                <a:latin typeface="Arial" charset="0"/>
              </a:rPr>
              <a:t> </a:t>
            </a:r>
            <a:r>
              <a:rPr lang="en-US" altLang="en-US" sz="2800" dirty="0" smtClean="0">
                <a:solidFill>
                  <a:srgbClr val="0000FF"/>
                </a:solidFill>
                <a:latin typeface="Arial" charset="0"/>
              </a:rPr>
              <a:t>- Trẻ </a:t>
            </a:r>
            <a:r>
              <a:rPr lang="en-US" altLang="en-US" sz="2800" dirty="0" err="1" smtClean="0">
                <a:solidFill>
                  <a:srgbClr val="0000FF"/>
                </a:solidFill>
                <a:latin typeface="Arial" charset="0"/>
              </a:rPr>
              <a:t>biết</a:t>
            </a:r>
            <a:r>
              <a:rPr lang="en-US" altLang="en-US" sz="28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Arial" charset="0"/>
              </a:rPr>
              <a:t>sử</a:t>
            </a:r>
            <a:r>
              <a:rPr lang="en-US" altLang="en-US" sz="28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Arial" charset="0"/>
              </a:rPr>
              <a:t>dụng</a:t>
            </a:r>
            <a:r>
              <a:rPr lang="en-US" altLang="en-US" sz="28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Arial" charset="0"/>
              </a:rPr>
              <a:t>các</a:t>
            </a:r>
            <a:r>
              <a:rPr lang="en-US" altLang="en-US" sz="28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Arial" charset="0"/>
              </a:rPr>
              <a:t>kĩ</a:t>
            </a:r>
            <a:r>
              <a:rPr lang="en-US" altLang="en-US" sz="28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Arial" charset="0"/>
              </a:rPr>
              <a:t>năng</a:t>
            </a:r>
            <a:r>
              <a:rPr lang="en-US" altLang="en-US" sz="28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Arial" charset="0"/>
              </a:rPr>
              <a:t>gấp</a:t>
            </a:r>
            <a:r>
              <a:rPr lang="en-US" altLang="en-US" sz="28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Arial" charset="0"/>
              </a:rPr>
              <a:t>để</a:t>
            </a:r>
            <a:r>
              <a:rPr lang="en-US" altLang="en-US" sz="28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Arial" charset="0"/>
              </a:rPr>
              <a:t>tạo</a:t>
            </a:r>
            <a:r>
              <a:rPr lang="en-US" altLang="en-US" sz="28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Arial" charset="0"/>
              </a:rPr>
              <a:t>ra</a:t>
            </a:r>
            <a:r>
              <a:rPr lang="en-US" altLang="en-US" sz="28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Arial" charset="0"/>
              </a:rPr>
              <a:t>sản</a:t>
            </a:r>
            <a:r>
              <a:rPr lang="en-US" altLang="en-US" sz="28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Arial" charset="0"/>
              </a:rPr>
              <a:t>phẩm</a:t>
            </a:r>
            <a:r>
              <a:rPr lang="en-US" altLang="en-US" sz="2800" dirty="0" smtClean="0">
                <a:solidFill>
                  <a:srgbClr val="0000FF"/>
                </a:solidFill>
                <a:latin typeface="Arial" charset="0"/>
              </a:rPr>
              <a:t> “ </a:t>
            </a:r>
            <a:r>
              <a:rPr lang="en-US" altLang="en-US" sz="2800" dirty="0" err="1" smtClean="0">
                <a:solidFill>
                  <a:srgbClr val="0000FF"/>
                </a:solidFill>
                <a:latin typeface="Arial" charset="0"/>
              </a:rPr>
              <a:t>quạt</a:t>
            </a:r>
            <a:r>
              <a:rPr lang="en-US" altLang="en-US" sz="28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Arial" charset="0"/>
              </a:rPr>
              <a:t>giấy</a:t>
            </a:r>
            <a:r>
              <a:rPr lang="en-US" altLang="en-US" sz="2800" dirty="0" smtClean="0">
                <a:solidFill>
                  <a:srgbClr val="0000FF"/>
                </a:solidFill>
                <a:latin typeface="Arial" charset="0"/>
              </a:rPr>
              <a:t>” </a:t>
            </a:r>
            <a:r>
              <a:rPr lang="en-US" altLang="en-US" sz="2800" dirty="0" err="1" smtClean="0">
                <a:solidFill>
                  <a:srgbClr val="0000FF"/>
                </a:solidFill>
                <a:latin typeface="Arial" charset="0"/>
              </a:rPr>
              <a:t>có</a:t>
            </a:r>
            <a:r>
              <a:rPr lang="en-US" altLang="en-US" sz="28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Arial" charset="0"/>
              </a:rPr>
              <a:t>màu</a:t>
            </a:r>
            <a:r>
              <a:rPr lang="en-US" altLang="en-US" sz="28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Arial" charset="0"/>
              </a:rPr>
              <a:t>sắc</a:t>
            </a:r>
            <a:r>
              <a:rPr lang="en-US" altLang="en-US" sz="2800" dirty="0" smtClean="0">
                <a:solidFill>
                  <a:srgbClr val="0000FF"/>
                </a:solidFill>
                <a:latin typeface="Arial" charset="0"/>
              </a:rPr>
              <a:t>, </a:t>
            </a:r>
            <a:r>
              <a:rPr lang="en-US" altLang="en-US" sz="2800" dirty="0" err="1" smtClean="0">
                <a:solidFill>
                  <a:srgbClr val="0000FF"/>
                </a:solidFill>
                <a:latin typeface="Arial" charset="0"/>
              </a:rPr>
              <a:t>và</a:t>
            </a:r>
            <a:r>
              <a:rPr lang="en-US" altLang="en-US" sz="28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Arial" charset="0"/>
              </a:rPr>
              <a:t>hình</a:t>
            </a:r>
            <a:r>
              <a:rPr lang="en-US" altLang="en-US" sz="28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Arial" charset="0"/>
              </a:rPr>
              <a:t>dáng</a:t>
            </a:r>
            <a:r>
              <a:rPr lang="en-US" altLang="en-US" sz="2800" dirty="0" smtClean="0">
                <a:solidFill>
                  <a:srgbClr val="0000FF"/>
                </a:solidFill>
                <a:latin typeface="Arial" charset="0"/>
              </a:rPr>
              <a:t>.</a:t>
            </a:r>
            <a:endParaRPr lang="en-US" altLang="en-US" sz="3200" dirty="0">
              <a:solidFill>
                <a:srgbClr val="0000FF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0"/>
            <a:ext cx="9188450" cy="6858000"/>
            <a:chOff x="0" y="0"/>
            <a:chExt cx="5788" cy="4320"/>
          </a:xfrm>
        </p:grpSpPr>
        <p:pic>
          <p:nvPicPr>
            <p:cNvPr id="5128" name="Picture 3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6" y="3792"/>
              <a:ext cx="191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9" name="Picture 4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72" y="3792"/>
              <a:ext cx="196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0" name="Picture 5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87" y="3792"/>
              <a:ext cx="2073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1" name="Picture 6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5" y="0"/>
              <a:ext cx="191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2" name="Picture 7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81" y="0"/>
              <a:ext cx="196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3" name="Picture 8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96" y="0"/>
              <a:ext cx="2073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4" name="Picture 9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-630" y="994"/>
              <a:ext cx="1815" cy="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5" name="Picture 10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-654" y="2727"/>
              <a:ext cx="1863" cy="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6" name="Picture 11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4526" y="994"/>
              <a:ext cx="1968" cy="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7" name="Picture 12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4526" y="2770"/>
              <a:ext cx="1968" cy="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23" name="Text Box 15"/>
          <p:cNvSpPr txBox="1">
            <a:spLocks noChangeArrowheads="1"/>
          </p:cNvSpPr>
          <p:nvPr/>
        </p:nvSpPr>
        <p:spPr bwMode="auto">
          <a:xfrm>
            <a:off x="685800" y="609600"/>
            <a:ext cx="2057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 b="1" u="sng" dirty="0" err="1" smtClean="0">
                <a:solidFill>
                  <a:srgbClr val="FF0000"/>
                </a:solidFill>
                <a:latin typeface="Arial" charset="0"/>
              </a:rPr>
              <a:t>Hoạt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Arial" charset="0"/>
              </a:rPr>
              <a:t>động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Arial" charset="0"/>
              </a:rPr>
              <a:t> 1:</a:t>
            </a:r>
            <a:r>
              <a:rPr lang="en-US" altLang="en-US" dirty="0" smtClean="0">
                <a:solidFill>
                  <a:srgbClr val="FF0000"/>
                </a:solidFill>
                <a:latin typeface="Arial" charset="0"/>
              </a:rPr>
              <a:t> </a:t>
            </a:r>
            <a:endParaRPr lang="en-US" altLang="en-US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124" name="Text Box 20"/>
          <p:cNvSpPr txBox="1">
            <a:spLocks noChangeArrowheads="1"/>
          </p:cNvSpPr>
          <p:nvPr/>
        </p:nvSpPr>
        <p:spPr bwMode="auto">
          <a:xfrm>
            <a:off x="2819400" y="542072"/>
            <a:ext cx="4038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 smtClean="0">
                <a:latin typeface="Arial" charset="0"/>
              </a:rPr>
              <a:t>Quan</a:t>
            </a:r>
            <a:r>
              <a:rPr lang="en-US" altLang="en-US" sz="2800" b="1" dirty="0" smtClean="0">
                <a:latin typeface="Arial" charset="0"/>
              </a:rPr>
              <a:t> </a:t>
            </a:r>
            <a:r>
              <a:rPr lang="en-US" altLang="en-US" sz="2800" b="1" dirty="0" err="1" smtClean="0">
                <a:latin typeface="Arial" charset="0"/>
              </a:rPr>
              <a:t>sát</a:t>
            </a:r>
            <a:r>
              <a:rPr lang="en-US" altLang="en-US" sz="2800" b="1" dirty="0" smtClean="0">
                <a:latin typeface="Arial" charset="0"/>
              </a:rPr>
              <a:t> </a:t>
            </a:r>
            <a:r>
              <a:rPr lang="en-US" altLang="en-US" sz="2800" b="1" dirty="0" err="1" smtClean="0">
                <a:latin typeface="Arial" charset="0"/>
              </a:rPr>
              <a:t>tranh</a:t>
            </a:r>
            <a:r>
              <a:rPr lang="en-US" altLang="en-US" sz="2800" b="1" dirty="0" smtClean="0">
                <a:latin typeface="Arial" charset="0"/>
              </a:rPr>
              <a:t> </a:t>
            </a:r>
            <a:r>
              <a:rPr lang="en-US" altLang="en-US" sz="2800" b="1" dirty="0" err="1" smtClean="0">
                <a:latin typeface="Arial" charset="0"/>
              </a:rPr>
              <a:t>mẫu</a:t>
            </a:r>
            <a:endParaRPr lang="en-US" altLang="en-US" sz="2800" b="1" dirty="0">
              <a:latin typeface="Arial" charset="0"/>
            </a:endParaRPr>
          </a:p>
        </p:txBody>
      </p:sp>
      <p:pic>
        <p:nvPicPr>
          <p:cNvPr id="2" name="Picture 1" descr="G:\Hình ảnh\Hình ảnh009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143000"/>
            <a:ext cx="300513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G:\Hình ảnh\Hình ảnh009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1219200"/>
            <a:ext cx="330041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362200" y="4572000"/>
            <a:ext cx="4267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Char char="-"/>
            </a:pPr>
            <a:r>
              <a:rPr lang="en-US" altLang="en-US" sz="2400" b="1">
                <a:latin typeface="Arial" charset="0"/>
                <a:cs typeface="Times New Roman" pitchFamily="18" charset="0"/>
              </a:rPr>
              <a:t> Đây là vật dụng gì ?</a:t>
            </a:r>
          </a:p>
          <a:p>
            <a:pPr eaLnBrk="1" hangingPunct="1"/>
            <a:r>
              <a:rPr lang="en-US" altLang="en-US" sz="2400" b="1">
                <a:latin typeface="Arial" charset="0"/>
                <a:cs typeface="Times New Roman" pitchFamily="18" charset="0"/>
              </a:rPr>
              <a:t>- Chiếc quạt này làm bằng gì?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0" y="0"/>
            <a:ext cx="9188450" cy="6858000"/>
            <a:chOff x="0" y="0"/>
            <a:chExt cx="5788" cy="4320"/>
          </a:xfrm>
        </p:grpSpPr>
        <p:pic>
          <p:nvPicPr>
            <p:cNvPr id="6153" name="Picture 3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6" y="3792"/>
              <a:ext cx="191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4" name="Picture 4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72" y="3792"/>
              <a:ext cx="196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5" name="Picture 5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87" y="3792"/>
              <a:ext cx="2073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6" name="Picture 6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5" y="0"/>
              <a:ext cx="191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7" name="Picture 7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81" y="0"/>
              <a:ext cx="196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8" name="Picture 8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96" y="0"/>
              <a:ext cx="2073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9" name="Picture 9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-630" y="994"/>
              <a:ext cx="1815" cy="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60" name="Picture 10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-654" y="2727"/>
              <a:ext cx="1863" cy="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61" name="Picture 11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4526" y="994"/>
              <a:ext cx="1968" cy="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62" name="Picture 12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4526" y="2770"/>
              <a:ext cx="1968" cy="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Picture 6" descr="G:\Hình ảnh\Hình ảnh009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782" y="914400"/>
            <a:ext cx="4114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486400" y="1905000"/>
            <a:ext cx="2590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buFont typeface="Wingdings" pitchFamily="2" charset="2"/>
              <a:buChar char="Ø"/>
            </a:pPr>
            <a:r>
              <a:rPr lang="en-US" altLang="en-US" b="1" dirty="0">
                <a:latin typeface="Arial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Arial" charset="0"/>
                <a:cs typeface="Times New Roman" pitchFamily="18" charset="0"/>
              </a:rPr>
              <a:t>Chiếc</a:t>
            </a:r>
            <a:r>
              <a:rPr lang="en-US" altLang="en-US" b="1" dirty="0">
                <a:latin typeface="Arial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Arial" charset="0"/>
                <a:cs typeface="Times New Roman" pitchFamily="18" charset="0"/>
              </a:rPr>
              <a:t>quạt</a:t>
            </a:r>
            <a:r>
              <a:rPr lang="en-US" altLang="en-US" b="1" dirty="0">
                <a:latin typeface="Arial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Arial" charset="0"/>
                <a:cs typeface="Times New Roman" pitchFamily="18" charset="0"/>
              </a:rPr>
              <a:t>này</a:t>
            </a:r>
            <a:r>
              <a:rPr lang="en-US" altLang="en-US" b="1" dirty="0">
                <a:latin typeface="Arial" charset="0"/>
                <a:cs typeface="Times New Roman" pitchFamily="18" charset="0"/>
              </a:rPr>
              <a:t>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en-US" altLang="en-US" b="1" dirty="0" err="1">
                <a:latin typeface="Arial" charset="0"/>
                <a:cs typeface="Times New Roman" pitchFamily="18" charset="0"/>
              </a:rPr>
              <a:t>được</a:t>
            </a:r>
            <a:r>
              <a:rPr lang="en-US" altLang="en-US" b="1" dirty="0">
                <a:latin typeface="Arial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Arial" charset="0"/>
                <a:cs typeface="Times New Roman" pitchFamily="18" charset="0"/>
              </a:rPr>
              <a:t>tạo</a:t>
            </a:r>
            <a:r>
              <a:rPr lang="en-US" altLang="en-US" b="1" dirty="0">
                <a:latin typeface="Arial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Arial" charset="0"/>
                <a:cs typeface="Times New Roman" pitchFamily="18" charset="0"/>
              </a:rPr>
              <a:t>thành</a:t>
            </a:r>
            <a:r>
              <a:rPr lang="en-US" altLang="en-US" b="1" dirty="0">
                <a:latin typeface="Arial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Arial" charset="0"/>
                <a:cs typeface="Times New Roman" pitchFamily="18" charset="0"/>
              </a:rPr>
              <a:t>từ</a:t>
            </a:r>
            <a:r>
              <a:rPr lang="en-US" altLang="en-US" b="1" dirty="0">
                <a:latin typeface="Arial" charset="0"/>
                <a:cs typeface="Times New Roman" pitchFamily="18" charset="0"/>
              </a:rPr>
              <a:t>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en-US" altLang="en-US" b="1" dirty="0" err="1">
                <a:latin typeface="Arial" charset="0"/>
                <a:cs typeface="Times New Roman" pitchFamily="18" charset="0"/>
              </a:rPr>
              <a:t>cách</a:t>
            </a:r>
            <a:r>
              <a:rPr lang="en-US" altLang="en-US" b="1" dirty="0">
                <a:latin typeface="Arial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Arial" charset="0"/>
                <a:cs typeface="Times New Roman" pitchFamily="18" charset="0"/>
              </a:rPr>
              <a:t>gấp</a:t>
            </a:r>
            <a:r>
              <a:rPr lang="en-US" altLang="en-US" b="1" dirty="0">
                <a:latin typeface="Arial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Arial" charset="0"/>
                <a:cs typeface="Times New Roman" pitchFamily="18" charset="0"/>
              </a:rPr>
              <a:t>nào</a:t>
            </a:r>
            <a:r>
              <a:rPr lang="en-US" altLang="en-US" b="1" dirty="0">
                <a:latin typeface="Arial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Arial" charset="0"/>
                <a:cs typeface="Times New Roman" pitchFamily="18" charset="0"/>
              </a:rPr>
              <a:t>mà</a:t>
            </a:r>
            <a:r>
              <a:rPr lang="en-US" altLang="en-US" b="1" dirty="0">
                <a:latin typeface="Arial" charset="0"/>
                <a:cs typeface="Times New Roman" pitchFamily="18" charset="0"/>
              </a:rPr>
              <a:t> </a:t>
            </a:r>
          </a:p>
          <a:p>
            <a:pPr algn="just" eaLnBrk="1" hangingPunct="1"/>
            <a:r>
              <a:rPr lang="en-US" altLang="en-US" b="1" dirty="0" err="1">
                <a:latin typeface="Arial" charset="0"/>
                <a:cs typeface="Times New Roman" pitchFamily="18" charset="0"/>
              </a:rPr>
              <a:t>chúng</a:t>
            </a:r>
            <a:r>
              <a:rPr lang="en-US" altLang="en-US" b="1" dirty="0">
                <a:latin typeface="Arial" charset="0"/>
                <a:cs typeface="Times New Roman" pitchFamily="18" charset="0"/>
              </a:rPr>
              <a:t> ta </a:t>
            </a:r>
            <a:r>
              <a:rPr lang="en-US" altLang="en-US" b="1" dirty="0" err="1">
                <a:latin typeface="Arial" charset="0"/>
                <a:cs typeface="Times New Roman" pitchFamily="18" charset="0"/>
              </a:rPr>
              <a:t>đã</a:t>
            </a:r>
            <a:r>
              <a:rPr lang="en-US" altLang="en-US" b="1" dirty="0">
                <a:latin typeface="Arial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Arial" charset="0"/>
                <a:cs typeface="Times New Roman" pitchFamily="18" charset="0"/>
              </a:rPr>
              <a:t>học</a:t>
            </a:r>
            <a:r>
              <a:rPr lang="en-US" altLang="en-US" b="1" dirty="0" smtClean="0">
                <a:latin typeface="Arial" charset="0"/>
                <a:cs typeface="Times New Roman" pitchFamily="18" charset="0"/>
              </a:rPr>
              <a:t>?</a:t>
            </a:r>
            <a:endParaRPr lang="en-US" altLang="en-US" b="1" dirty="0">
              <a:latin typeface="Arial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3985" y="4824435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XEM VIDEO CÁCH GẤP QUẠT GIẤY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0" y="0"/>
            <a:ext cx="9188450" cy="6858000"/>
            <a:chOff x="0" y="0"/>
            <a:chExt cx="5788" cy="4320"/>
          </a:xfrm>
        </p:grpSpPr>
        <p:pic>
          <p:nvPicPr>
            <p:cNvPr id="7178" name="Picture 3" descr="FIREWRK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6" y="3792"/>
              <a:ext cx="191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9" name="Picture 4" descr="FIREWRK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872" y="3792"/>
              <a:ext cx="196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80" name="Picture 5" descr="FIREWRK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87" y="3792"/>
              <a:ext cx="2073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81" name="Picture 6" descr="FIREWRK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5" y="0"/>
              <a:ext cx="191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82" name="Picture 7" descr="FIREWRK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881" y="0"/>
              <a:ext cx="196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83" name="Picture 8" descr="FIREWRK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96" y="0"/>
              <a:ext cx="2073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84" name="Picture 9" descr="FIREWRK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>
              <a:off x="-630" y="994"/>
              <a:ext cx="1815" cy="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85" name="Picture 10" descr="FIREWRK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>
              <a:off x="-654" y="2727"/>
              <a:ext cx="1863" cy="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86" name="Picture 11" descr="FIREWRK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>
              <a:off x="4526" y="994"/>
              <a:ext cx="1968" cy="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87" name="Picture 12" descr="FIREWRK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>
              <a:off x="4526" y="2770"/>
              <a:ext cx="1968" cy="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cách gấp quạt giấ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199" y="0"/>
            <a:ext cx="9067801" cy="678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-3175"/>
            <a:ext cx="9188450" cy="6858000"/>
            <a:chOff x="0" y="0"/>
            <a:chExt cx="5788" cy="4320"/>
          </a:xfrm>
        </p:grpSpPr>
        <p:pic>
          <p:nvPicPr>
            <p:cNvPr id="8217" name="Picture 3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6" y="3792"/>
              <a:ext cx="191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18" name="Picture 4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72" y="3792"/>
              <a:ext cx="196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19" name="Picture 5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87" y="3792"/>
              <a:ext cx="2073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20" name="Picture 6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5" y="0"/>
              <a:ext cx="191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21" name="Picture 7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81" y="0"/>
              <a:ext cx="196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22" name="Picture 8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96" y="0"/>
              <a:ext cx="2073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23" name="Picture 9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-630" y="994"/>
              <a:ext cx="1815" cy="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24" name="Picture 10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-654" y="2727"/>
              <a:ext cx="1863" cy="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25" name="Picture 11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4526" y="994"/>
              <a:ext cx="1968" cy="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26" name="Picture 12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4526" y="2770"/>
              <a:ext cx="1968" cy="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981200" y="979428"/>
            <a:ext cx="3733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000" dirty="0" err="1" smtClean="0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Hướng</a:t>
            </a:r>
            <a:r>
              <a:rPr lang="en-US" altLang="en-US" sz="2000" dirty="0" smtClean="0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dẫn</a:t>
            </a:r>
            <a:r>
              <a:rPr lang="en-US" altLang="en-US" sz="2000" dirty="0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thao</a:t>
            </a:r>
            <a:r>
              <a:rPr lang="en-US" altLang="en-US" sz="2000" dirty="0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tác</a:t>
            </a:r>
            <a:r>
              <a:rPr lang="en-US" altLang="en-US" sz="2000" dirty="0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mẫu</a:t>
            </a:r>
            <a:endParaRPr lang="en-US" altLang="en-US" sz="2000" dirty="0">
              <a:latin typeface="Arial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38200" y="5330825"/>
            <a:ext cx="6477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Char char="-"/>
            </a:pPr>
            <a:r>
              <a:rPr lang="en-US" altLang="en-US" sz="2000" b="1">
                <a:latin typeface="Arial" charset="0"/>
                <a:cs typeface="Times New Roman" pitchFamily="18" charset="0"/>
              </a:rPr>
              <a:t> Đây là nếp gấp gì?</a:t>
            </a:r>
          </a:p>
          <a:p>
            <a:pPr eaLnBrk="1" hangingPunct="1">
              <a:buFontTx/>
              <a:buChar char="-"/>
            </a:pPr>
            <a:r>
              <a:rPr lang="en-US" altLang="en-US" sz="2000" b="1">
                <a:latin typeface="Arial" charset="0"/>
                <a:cs typeface="Times New Roman" pitchFamily="18" charset="0"/>
              </a:rPr>
              <a:t> Yêu cầu quan trọng khi gấp nếp gấp này là gì?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334000" y="2054225"/>
            <a:ext cx="2209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/>
            <a:r>
              <a:rPr lang="en-US" altLang="en-US" sz="2000" b="1" i="1" u="sng">
                <a:latin typeface="Arial" charset="0"/>
                <a:cs typeface="Times New Roman" pitchFamily="18" charset="0"/>
              </a:rPr>
              <a:t>Bước1:</a:t>
            </a:r>
            <a:r>
              <a:rPr lang="en-US" altLang="en-US" sz="2000" b="1">
                <a:solidFill>
                  <a:srgbClr val="0070C0"/>
                </a:solidFill>
                <a:latin typeface="Arial" charset="0"/>
                <a:cs typeface="Times New Roman" pitchFamily="18" charset="0"/>
              </a:rPr>
              <a:t>Gấp các nếp cách đều.</a:t>
            </a:r>
          </a:p>
        </p:txBody>
      </p:sp>
      <p:grpSp>
        <p:nvGrpSpPr>
          <p:cNvPr id="4" name="Group 91"/>
          <p:cNvGrpSpPr>
            <a:grpSpLocks/>
          </p:cNvGrpSpPr>
          <p:nvPr/>
        </p:nvGrpSpPr>
        <p:grpSpPr bwMode="auto">
          <a:xfrm>
            <a:off x="990600" y="1978025"/>
            <a:ext cx="3810000" cy="3041650"/>
            <a:chOff x="720" y="1296"/>
            <a:chExt cx="2400" cy="1916"/>
          </a:xfrm>
        </p:grpSpPr>
        <p:grpSp>
          <p:nvGrpSpPr>
            <p:cNvPr id="8201" name="Group 8"/>
            <p:cNvGrpSpPr>
              <a:grpSpLocks/>
            </p:cNvGrpSpPr>
            <p:nvPr/>
          </p:nvGrpSpPr>
          <p:grpSpPr bwMode="auto">
            <a:xfrm>
              <a:off x="720" y="1296"/>
              <a:ext cx="2400" cy="1916"/>
              <a:chOff x="1143000" y="152400"/>
              <a:chExt cx="4953000" cy="4123114"/>
            </a:xfrm>
          </p:grpSpPr>
          <p:pic>
            <p:nvPicPr>
              <p:cNvPr id="8215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143000" y="152400"/>
                <a:ext cx="4953000" cy="3581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216" name="TextBox 7"/>
              <p:cNvSpPr txBox="1">
                <a:spLocks noChangeArrowheads="1"/>
              </p:cNvSpPr>
              <p:nvPr/>
            </p:nvSpPr>
            <p:spPr bwMode="auto">
              <a:xfrm>
                <a:off x="2820829" y="3733155"/>
                <a:ext cx="1446689" cy="5423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en-US" altLang="en-US" sz="2000">
                    <a:latin typeface="Arial" charset="0"/>
                  </a:rPr>
                  <a:t>Hình 1</a:t>
                </a:r>
              </a:p>
            </p:txBody>
          </p:sp>
        </p:grpSp>
        <p:grpSp>
          <p:nvGrpSpPr>
            <p:cNvPr id="8202" name="Group 78"/>
            <p:cNvGrpSpPr>
              <a:grpSpLocks/>
            </p:cNvGrpSpPr>
            <p:nvPr/>
          </p:nvGrpSpPr>
          <p:grpSpPr bwMode="auto">
            <a:xfrm>
              <a:off x="720" y="1296"/>
              <a:ext cx="2304" cy="1584"/>
              <a:chOff x="3360" y="1872"/>
              <a:chExt cx="2208" cy="1584"/>
            </a:xfrm>
          </p:grpSpPr>
          <p:sp>
            <p:nvSpPr>
              <p:cNvPr id="8203" name="AutoShape 79"/>
              <p:cNvSpPr>
                <a:spLocks noChangeArrowheads="1"/>
              </p:cNvSpPr>
              <p:nvPr/>
            </p:nvSpPr>
            <p:spPr bwMode="auto">
              <a:xfrm rot="10800000">
                <a:off x="3360" y="1872"/>
                <a:ext cx="2208" cy="144"/>
              </a:xfrm>
              <a:custGeom>
                <a:avLst/>
                <a:gdLst>
                  <a:gd name="T0" fmla="*/ 22 w 21600"/>
                  <a:gd name="T1" fmla="*/ 0 h 21600"/>
                  <a:gd name="T2" fmla="*/ 12 w 21600"/>
                  <a:gd name="T3" fmla="*/ 0 h 21600"/>
                  <a:gd name="T4" fmla="*/ 1 w 21600"/>
                  <a:gd name="T5" fmla="*/ 0 h 21600"/>
                  <a:gd name="T6" fmla="*/ 12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455 w 21600"/>
                  <a:gd name="T13" fmla="*/ 2400 h 21600"/>
                  <a:gd name="T14" fmla="*/ 19145 w 21600"/>
                  <a:gd name="T15" fmla="*/ 19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1317" y="21600"/>
                    </a:lnTo>
                    <a:lnTo>
                      <a:pt x="20283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FAA4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8204" name="Group 80"/>
              <p:cNvGrpSpPr>
                <a:grpSpLocks/>
              </p:cNvGrpSpPr>
              <p:nvPr/>
            </p:nvGrpSpPr>
            <p:grpSpPr bwMode="auto">
              <a:xfrm>
                <a:off x="3360" y="2016"/>
                <a:ext cx="2208" cy="1440"/>
                <a:chOff x="3360" y="2016"/>
                <a:chExt cx="2208" cy="1440"/>
              </a:xfrm>
            </p:grpSpPr>
            <p:sp>
              <p:nvSpPr>
                <p:cNvPr id="8205" name="AutoShape 81"/>
                <p:cNvSpPr>
                  <a:spLocks noChangeArrowheads="1"/>
                </p:cNvSpPr>
                <p:nvPr/>
              </p:nvSpPr>
              <p:spPr bwMode="auto">
                <a:xfrm>
                  <a:off x="3360" y="2304"/>
                  <a:ext cx="2208" cy="144"/>
                </a:xfrm>
                <a:custGeom>
                  <a:avLst/>
                  <a:gdLst>
                    <a:gd name="T0" fmla="*/ 22 w 21600"/>
                    <a:gd name="T1" fmla="*/ 0 h 21600"/>
                    <a:gd name="T2" fmla="*/ 12 w 21600"/>
                    <a:gd name="T3" fmla="*/ 0 h 21600"/>
                    <a:gd name="T4" fmla="*/ 1 w 21600"/>
                    <a:gd name="T5" fmla="*/ 0 h 21600"/>
                    <a:gd name="T6" fmla="*/ 12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2455 w 21600"/>
                    <a:gd name="T13" fmla="*/ 2400 h 21600"/>
                    <a:gd name="T14" fmla="*/ 19145 w 21600"/>
                    <a:gd name="T15" fmla="*/ 192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1317" y="21600"/>
                      </a:lnTo>
                      <a:lnTo>
                        <a:pt x="20283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FCC4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06" name="AutoShape 82"/>
                <p:cNvSpPr>
                  <a:spLocks noChangeArrowheads="1"/>
                </p:cNvSpPr>
                <p:nvPr/>
              </p:nvSpPr>
              <p:spPr bwMode="auto">
                <a:xfrm>
                  <a:off x="3360" y="2592"/>
                  <a:ext cx="2208" cy="144"/>
                </a:xfrm>
                <a:custGeom>
                  <a:avLst/>
                  <a:gdLst>
                    <a:gd name="T0" fmla="*/ 22 w 21600"/>
                    <a:gd name="T1" fmla="*/ 0 h 21600"/>
                    <a:gd name="T2" fmla="*/ 12 w 21600"/>
                    <a:gd name="T3" fmla="*/ 0 h 21600"/>
                    <a:gd name="T4" fmla="*/ 1 w 21600"/>
                    <a:gd name="T5" fmla="*/ 0 h 21600"/>
                    <a:gd name="T6" fmla="*/ 12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2455 w 21600"/>
                    <a:gd name="T13" fmla="*/ 2400 h 21600"/>
                    <a:gd name="T14" fmla="*/ 19145 w 21600"/>
                    <a:gd name="T15" fmla="*/ 192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1317" y="21600"/>
                      </a:lnTo>
                      <a:lnTo>
                        <a:pt x="20283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FCC4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07" name="AutoShape 83"/>
                <p:cNvSpPr>
                  <a:spLocks noChangeArrowheads="1"/>
                </p:cNvSpPr>
                <p:nvPr/>
              </p:nvSpPr>
              <p:spPr bwMode="auto">
                <a:xfrm>
                  <a:off x="3360" y="2880"/>
                  <a:ext cx="2208" cy="144"/>
                </a:xfrm>
                <a:custGeom>
                  <a:avLst/>
                  <a:gdLst>
                    <a:gd name="T0" fmla="*/ 22 w 21600"/>
                    <a:gd name="T1" fmla="*/ 0 h 21600"/>
                    <a:gd name="T2" fmla="*/ 12 w 21600"/>
                    <a:gd name="T3" fmla="*/ 0 h 21600"/>
                    <a:gd name="T4" fmla="*/ 1 w 21600"/>
                    <a:gd name="T5" fmla="*/ 0 h 21600"/>
                    <a:gd name="T6" fmla="*/ 12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2455 w 21600"/>
                    <a:gd name="T13" fmla="*/ 2400 h 21600"/>
                    <a:gd name="T14" fmla="*/ 19145 w 21600"/>
                    <a:gd name="T15" fmla="*/ 192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1317" y="21600"/>
                      </a:lnTo>
                      <a:lnTo>
                        <a:pt x="20283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FCC4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08" name="AutoShape 84"/>
                <p:cNvSpPr>
                  <a:spLocks noChangeArrowheads="1"/>
                </p:cNvSpPr>
                <p:nvPr/>
              </p:nvSpPr>
              <p:spPr bwMode="auto">
                <a:xfrm rot="10800000">
                  <a:off x="3360" y="2736"/>
                  <a:ext cx="2208" cy="144"/>
                </a:xfrm>
                <a:custGeom>
                  <a:avLst/>
                  <a:gdLst>
                    <a:gd name="T0" fmla="*/ 22 w 21600"/>
                    <a:gd name="T1" fmla="*/ 0 h 21600"/>
                    <a:gd name="T2" fmla="*/ 12 w 21600"/>
                    <a:gd name="T3" fmla="*/ 0 h 21600"/>
                    <a:gd name="T4" fmla="*/ 1 w 21600"/>
                    <a:gd name="T5" fmla="*/ 0 h 21600"/>
                    <a:gd name="T6" fmla="*/ 12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2455 w 21600"/>
                    <a:gd name="T13" fmla="*/ 2400 h 21600"/>
                    <a:gd name="T14" fmla="*/ 19145 w 21600"/>
                    <a:gd name="T15" fmla="*/ 192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1317" y="21600"/>
                      </a:lnTo>
                      <a:lnTo>
                        <a:pt x="20283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EFAA4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09" name="AutoShape 85"/>
                <p:cNvSpPr>
                  <a:spLocks noChangeArrowheads="1"/>
                </p:cNvSpPr>
                <p:nvPr/>
              </p:nvSpPr>
              <p:spPr bwMode="auto">
                <a:xfrm>
                  <a:off x="3360" y="3168"/>
                  <a:ext cx="2208" cy="144"/>
                </a:xfrm>
                <a:custGeom>
                  <a:avLst/>
                  <a:gdLst>
                    <a:gd name="T0" fmla="*/ 22 w 21600"/>
                    <a:gd name="T1" fmla="*/ 0 h 21600"/>
                    <a:gd name="T2" fmla="*/ 12 w 21600"/>
                    <a:gd name="T3" fmla="*/ 0 h 21600"/>
                    <a:gd name="T4" fmla="*/ 1 w 21600"/>
                    <a:gd name="T5" fmla="*/ 0 h 21600"/>
                    <a:gd name="T6" fmla="*/ 12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2455 w 21600"/>
                    <a:gd name="T13" fmla="*/ 2400 h 21600"/>
                    <a:gd name="T14" fmla="*/ 19145 w 21600"/>
                    <a:gd name="T15" fmla="*/ 192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1317" y="21600"/>
                      </a:lnTo>
                      <a:lnTo>
                        <a:pt x="20283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FCC4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10" name="AutoShape 86"/>
                <p:cNvSpPr>
                  <a:spLocks noChangeArrowheads="1"/>
                </p:cNvSpPr>
                <p:nvPr/>
              </p:nvSpPr>
              <p:spPr bwMode="auto">
                <a:xfrm rot="10800000">
                  <a:off x="3360" y="3024"/>
                  <a:ext cx="2208" cy="144"/>
                </a:xfrm>
                <a:custGeom>
                  <a:avLst/>
                  <a:gdLst>
                    <a:gd name="T0" fmla="*/ 22 w 21600"/>
                    <a:gd name="T1" fmla="*/ 0 h 21600"/>
                    <a:gd name="T2" fmla="*/ 12 w 21600"/>
                    <a:gd name="T3" fmla="*/ 0 h 21600"/>
                    <a:gd name="T4" fmla="*/ 1 w 21600"/>
                    <a:gd name="T5" fmla="*/ 0 h 21600"/>
                    <a:gd name="T6" fmla="*/ 12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2455 w 21600"/>
                    <a:gd name="T13" fmla="*/ 2400 h 21600"/>
                    <a:gd name="T14" fmla="*/ 19145 w 21600"/>
                    <a:gd name="T15" fmla="*/ 192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1317" y="21600"/>
                      </a:lnTo>
                      <a:lnTo>
                        <a:pt x="20283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EFAA4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11" name="AutoShape 87"/>
                <p:cNvSpPr>
                  <a:spLocks noChangeArrowheads="1"/>
                </p:cNvSpPr>
                <p:nvPr/>
              </p:nvSpPr>
              <p:spPr bwMode="auto">
                <a:xfrm rot="10800000">
                  <a:off x="3360" y="3312"/>
                  <a:ext cx="2208" cy="144"/>
                </a:xfrm>
                <a:custGeom>
                  <a:avLst/>
                  <a:gdLst>
                    <a:gd name="T0" fmla="*/ 22 w 21600"/>
                    <a:gd name="T1" fmla="*/ 0 h 21600"/>
                    <a:gd name="T2" fmla="*/ 12 w 21600"/>
                    <a:gd name="T3" fmla="*/ 0 h 21600"/>
                    <a:gd name="T4" fmla="*/ 1 w 21600"/>
                    <a:gd name="T5" fmla="*/ 0 h 21600"/>
                    <a:gd name="T6" fmla="*/ 12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2455 w 21600"/>
                    <a:gd name="T13" fmla="*/ 2400 h 21600"/>
                    <a:gd name="T14" fmla="*/ 19145 w 21600"/>
                    <a:gd name="T15" fmla="*/ 192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1317" y="21600"/>
                      </a:lnTo>
                      <a:lnTo>
                        <a:pt x="20283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EFAA4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12" name="AutoShape 88"/>
                <p:cNvSpPr>
                  <a:spLocks noChangeArrowheads="1"/>
                </p:cNvSpPr>
                <p:nvPr/>
              </p:nvSpPr>
              <p:spPr bwMode="auto">
                <a:xfrm rot="10800000">
                  <a:off x="3360" y="2448"/>
                  <a:ext cx="2208" cy="144"/>
                </a:xfrm>
                <a:custGeom>
                  <a:avLst/>
                  <a:gdLst>
                    <a:gd name="T0" fmla="*/ 22 w 21600"/>
                    <a:gd name="T1" fmla="*/ 0 h 21600"/>
                    <a:gd name="T2" fmla="*/ 12 w 21600"/>
                    <a:gd name="T3" fmla="*/ 0 h 21600"/>
                    <a:gd name="T4" fmla="*/ 1 w 21600"/>
                    <a:gd name="T5" fmla="*/ 0 h 21600"/>
                    <a:gd name="T6" fmla="*/ 12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2455 w 21600"/>
                    <a:gd name="T13" fmla="*/ 2400 h 21600"/>
                    <a:gd name="T14" fmla="*/ 19145 w 21600"/>
                    <a:gd name="T15" fmla="*/ 192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1317" y="21600"/>
                      </a:lnTo>
                      <a:lnTo>
                        <a:pt x="20283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EFAA4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13" name="AutoShape 89"/>
                <p:cNvSpPr>
                  <a:spLocks noChangeArrowheads="1"/>
                </p:cNvSpPr>
                <p:nvPr/>
              </p:nvSpPr>
              <p:spPr bwMode="auto">
                <a:xfrm>
                  <a:off x="3360" y="2016"/>
                  <a:ext cx="2208" cy="144"/>
                </a:xfrm>
                <a:custGeom>
                  <a:avLst/>
                  <a:gdLst>
                    <a:gd name="T0" fmla="*/ 22 w 21600"/>
                    <a:gd name="T1" fmla="*/ 0 h 21600"/>
                    <a:gd name="T2" fmla="*/ 12 w 21600"/>
                    <a:gd name="T3" fmla="*/ 0 h 21600"/>
                    <a:gd name="T4" fmla="*/ 1 w 21600"/>
                    <a:gd name="T5" fmla="*/ 0 h 21600"/>
                    <a:gd name="T6" fmla="*/ 12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2455 w 21600"/>
                    <a:gd name="T13" fmla="*/ 2400 h 21600"/>
                    <a:gd name="T14" fmla="*/ 19145 w 21600"/>
                    <a:gd name="T15" fmla="*/ 192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1317" y="21600"/>
                      </a:lnTo>
                      <a:lnTo>
                        <a:pt x="20283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FCC4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14" name="AutoShape 90"/>
                <p:cNvSpPr>
                  <a:spLocks noChangeArrowheads="1"/>
                </p:cNvSpPr>
                <p:nvPr/>
              </p:nvSpPr>
              <p:spPr bwMode="auto">
                <a:xfrm rot="10800000">
                  <a:off x="3360" y="2160"/>
                  <a:ext cx="2208" cy="144"/>
                </a:xfrm>
                <a:custGeom>
                  <a:avLst/>
                  <a:gdLst>
                    <a:gd name="T0" fmla="*/ 22 w 21600"/>
                    <a:gd name="T1" fmla="*/ 0 h 21600"/>
                    <a:gd name="T2" fmla="*/ 12 w 21600"/>
                    <a:gd name="T3" fmla="*/ 0 h 21600"/>
                    <a:gd name="T4" fmla="*/ 1 w 21600"/>
                    <a:gd name="T5" fmla="*/ 0 h 21600"/>
                    <a:gd name="T6" fmla="*/ 12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2455 w 21600"/>
                    <a:gd name="T13" fmla="*/ 2400 h 21600"/>
                    <a:gd name="T14" fmla="*/ 19145 w 21600"/>
                    <a:gd name="T15" fmla="*/ 192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1317" y="21600"/>
                      </a:lnTo>
                      <a:lnTo>
                        <a:pt x="20283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EFAA4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0"/>
            <a:ext cx="9188450" cy="6858000"/>
            <a:chOff x="0" y="0"/>
            <a:chExt cx="5788" cy="4320"/>
          </a:xfrm>
        </p:grpSpPr>
        <p:pic>
          <p:nvPicPr>
            <p:cNvPr id="9229" name="Picture 3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6" y="3792"/>
              <a:ext cx="191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30" name="Picture 4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72" y="3792"/>
              <a:ext cx="196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31" name="Picture 5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87" y="3792"/>
              <a:ext cx="2073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32" name="Picture 6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5" y="0"/>
              <a:ext cx="191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33" name="Picture 7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81" y="0"/>
              <a:ext cx="196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34" name="Picture 8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96" y="0"/>
              <a:ext cx="2073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35" name="Picture 9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-630" y="994"/>
              <a:ext cx="1815" cy="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36" name="Picture 10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-654" y="2727"/>
              <a:ext cx="1863" cy="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37" name="Picture 11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4526" y="994"/>
              <a:ext cx="1968" cy="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38" name="Picture 12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4526" y="2770"/>
              <a:ext cx="1968" cy="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Down Arrow 7"/>
          <p:cNvSpPr/>
          <p:nvPr/>
        </p:nvSpPr>
        <p:spPr>
          <a:xfrm>
            <a:off x="2514600" y="2971800"/>
            <a:ext cx="2286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60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191000" y="1981200"/>
            <a:ext cx="35052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000" b="1">
                <a:latin typeface="Arial" charset="0"/>
              </a:rPr>
              <a:t> </a:t>
            </a:r>
            <a:r>
              <a:rPr lang="en-US" altLang="en-US" sz="2000" b="1" i="1" u="sng">
                <a:latin typeface="Arial" charset="0"/>
                <a:cs typeface="Times New Roman" pitchFamily="18" charset="0"/>
              </a:rPr>
              <a:t>Bước 2:</a:t>
            </a:r>
            <a:r>
              <a:rPr lang="en-US" altLang="en-US" sz="2000" b="1">
                <a:latin typeface="Arial" charset="0"/>
                <a:cs typeface="Times New Roman" pitchFamily="18" charset="0"/>
              </a:rPr>
              <a:t> </a:t>
            </a:r>
          </a:p>
          <a:p>
            <a:pPr algn="just" eaLnBrk="1" hangingPunct="1"/>
            <a:r>
              <a:rPr lang="en-US" altLang="en-US" sz="2000" b="1">
                <a:solidFill>
                  <a:srgbClr val="0070C0"/>
                </a:solidFill>
                <a:latin typeface="Arial" charset="0"/>
                <a:cs typeface="Times New Roman" pitchFamily="18" charset="0"/>
              </a:rPr>
              <a:t>Gập đôi hình 1 để lấy dấu giữa, buộc chỉ vào đường dấu giữa rồi bôi hồ lên 2 nếp gấp ngoài cùng.</a:t>
            </a: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144588" y="1295400"/>
            <a:ext cx="2894012" cy="2097088"/>
            <a:chOff x="1117837" y="228599"/>
            <a:chExt cx="3911362" cy="3494345"/>
          </a:xfrm>
        </p:grpSpPr>
        <p:pic>
          <p:nvPicPr>
            <p:cNvPr id="9227" name="Picture 5" descr="G:\Hình ảnh\Hình ảnh0093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5400000">
              <a:off x="1790698" y="-342898"/>
              <a:ext cx="2667003" cy="3809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8" name="TextBox 9"/>
            <p:cNvSpPr txBox="1">
              <a:spLocks noChangeArrowheads="1"/>
            </p:cNvSpPr>
            <p:nvPr/>
          </p:nvSpPr>
          <p:spPr bwMode="auto">
            <a:xfrm>
              <a:off x="1117837" y="2337947"/>
              <a:ext cx="1600371" cy="1384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en-US" sz="2400">
                  <a:latin typeface="Arial" charset="0"/>
                </a:rPr>
                <a:t>Hình 2a</a:t>
              </a: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1133475" y="3429000"/>
            <a:ext cx="2905125" cy="2687638"/>
            <a:chOff x="1103215" y="3657600"/>
            <a:chExt cx="3925987" cy="3765597"/>
          </a:xfrm>
        </p:grpSpPr>
        <p:pic>
          <p:nvPicPr>
            <p:cNvPr id="9225" name="Picture 6" descr="G:\Hình ảnh\Hình ảnh0095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-5400000">
              <a:off x="1633539" y="3243263"/>
              <a:ext cx="2981325" cy="381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6" name="TextBox 10"/>
            <p:cNvSpPr txBox="1">
              <a:spLocks noChangeArrowheads="1"/>
            </p:cNvSpPr>
            <p:nvPr/>
          </p:nvSpPr>
          <p:spPr bwMode="auto">
            <a:xfrm>
              <a:off x="1103215" y="6259198"/>
              <a:ext cx="1523143" cy="1163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en-US" sz="2400">
                  <a:latin typeface="Arial" charset="0"/>
                </a:rPr>
                <a:t>Hình 2b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4"/>
          <p:cNvGrpSpPr>
            <a:grpSpLocks/>
          </p:cNvGrpSpPr>
          <p:nvPr/>
        </p:nvGrpSpPr>
        <p:grpSpPr bwMode="auto">
          <a:xfrm>
            <a:off x="0" y="0"/>
            <a:ext cx="9188450" cy="6858000"/>
            <a:chOff x="0" y="0"/>
            <a:chExt cx="5788" cy="4320"/>
          </a:xfrm>
        </p:grpSpPr>
        <p:pic>
          <p:nvPicPr>
            <p:cNvPr id="10250" name="Picture 5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6" y="3792"/>
              <a:ext cx="191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1" name="Picture 6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72" y="3792"/>
              <a:ext cx="196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2" name="Picture 7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87" y="3792"/>
              <a:ext cx="2073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3" name="Picture 8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5" y="0"/>
              <a:ext cx="191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4" name="Picture 9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81" y="0"/>
              <a:ext cx="196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5" name="Picture 10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96" y="0"/>
              <a:ext cx="2073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6" name="Picture 11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-630" y="994"/>
              <a:ext cx="1815" cy="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7" name="Picture 12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-654" y="2727"/>
              <a:ext cx="1863" cy="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8" name="Picture 13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4526" y="994"/>
              <a:ext cx="1968" cy="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9" name="Picture 14" descr="FIREWRK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4526" y="2770"/>
              <a:ext cx="1968" cy="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219200" y="4606925"/>
            <a:ext cx="762000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en-US" altLang="en-US" sz="2400" b="1" i="1" u="sng">
                <a:latin typeface="Arial" charset="0"/>
                <a:cs typeface="Times New Roman" pitchFamily="18" charset="0"/>
              </a:rPr>
              <a:t>Bước 3:</a:t>
            </a:r>
          </a:p>
          <a:p>
            <a:pPr algn="just"/>
            <a:r>
              <a:rPr lang="en-US" altLang="en-US" sz="2400" b="1">
                <a:solidFill>
                  <a:srgbClr val="0070C0"/>
                </a:solidFill>
                <a:latin typeface="Arial" charset="0"/>
                <a:cs typeface="Times New Roman" pitchFamily="18" charset="0"/>
              </a:rPr>
              <a:t>Gập đôi hình 2, dùng tay ép chặt để 2 phần dính vào nhau. Khi hồ khô, ta được chiếc quạt hoàn chỉnh.</a:t>
            </a: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143000" y="1447800"/>
            <a:ext cx="2971800" cy="3706813"/>
            <a:chOff x="3124200" y="304800"/>
            <a:chExt cx="4038600" cy="4502740"/>
          </a:xfrm>
        </p:grpSpPr>
        <p:pic>
          <p:nvPicPr>
            <p:cNvPr id="10248" name="Picture 3" descr="G:\Hình ảnh\Hình ảnh0094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5400000">
              <a:off x="3467100" y="-38100"/>
              <a:ext cx="3352800" cy="403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49" name="TextBox 5"/>
            <p:cNvSpPr txBox="1">
              <a:spLocks noChangeArrowheads="1"/>
            </p:cNvSpPr>
            <p:nvPr/>
          </p:nvSpPr>
          <p:spPr bwMode="auto">
            <a:xfrm>
              <a:off x="4496288" y="3658233"/>
              <a:ext cx="1447597" cy="1149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2800">
                  <a:latin typeface="Arial" charset="0"/>
                </a:rPr>
                <a:t>Hình 3</a:t>
              </a:r>
            </a:p>
          </p:txBody>
        </p:sp>
      </p:grpSp>
      <p:pic>
        <p:nvPicPr>
          <p:cNvPr id="8" name="Picture 7" descr="G:\Hình ảnh\Hình ảnh009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1447800"/>
            <a:ext cx="3048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4"/>
          <p:cNvGrpSpPr>
            <a:grpSpLocks/>
          </p:cNvGrpSpPr>
          <p:nvPr/>
        </p:nvGrpSpPr>
        <p:grpSpPr bwMode="auto">
          <a:xfrm>
            <a:off x="0" y="0"/>
            <a:ext cx="9188450" cy="6858000"/>
            <a:chOff x="0" y="0"/>
            <a:chExt cx="5788" cy="4320"/>
          </a:xfrm>
        </p:grpSpPr>
        <p:pic>
          <p:nvPicPr>
            <p:cNvPr id="11284" name="Picture 5" descr="FIREWRK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6" y="3792"/>
              <a:ext cx="191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5" name="Picture 6" descr="FIREWRK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72" y="3792"/>
              <a:ext cx="196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6" name="Picture 7" descr="FIREWRK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87" y="3792"/>
              <a:ext cx="2073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7" name="Picture 8" descr="FIREWRK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5" y="0"/>
              <a:ext cx="191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8" name="Picture 9" descr="FIREWRK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81" y="0"/>
              <a:ext cx="196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9" name="Picture 10" descr="FIREWRK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96" y="0"/>
              <a:ext cx="2073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90" name="Picture 11" descr="FIREWRK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-630" y="994"/>
              <a:ext cx="1815" cy="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91" name="Picture 12" descr="FIREWRK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-654" y="2727"/>
              <a:ext cx="1863" cy="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92" name="Picture 13" descr="FIREWRK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4526" y="994"/>
              <a:ext cx="1968" cy="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93" name="Picture 14" descr="FIREWRK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4526" y="2770"/>
              <a:ext cx="1968" cy="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57200" y="990600"/>
            <a:ext cx="8229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000" b="1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Qui trình gấp cái quạt bằng giấy.</a:t>
            </a:r>
          </a:p>
          <a:p>
            <a:pPr algn="ctr" eaLnBrk="1" hangingPunct="1">
              <a:buFont typeface="Wingdings" pitchFamily="2" charset="2"/>
              <a:buChar char="q"/>
            </a:pPr>
            <a:r>
              <a:rPr lang="en-US" altLang="en-US" sz="2000" b="1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 Em hãy nhắc lại các bước gấp một chiếc quạt giấy.</a:t>
            </a:r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838200" y="1866900"/>
            <a:ext cx="2057400" cy="2346325"/>
            <a:chOff x="0" y="838200"/>
            <a:chExt cx="2895600" cy="3045417"/>
          </a:xfrm>
        </p:grpSpPr>
        <p:pic>
          <p:nvPicPr>
            <p:cNvPr id="11282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838200"/>
              <a:ext cx="2895600" cy="2260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3" name="TextBox 11"/>
            <p:cNvSpPr txBox="1">
              <a:spLocks noChangeArrowheads="1"/>
            </p:cNvSpPr>
            <p:nvPr/>
          </p:nvSpPr>
          <p:spPr bwMode="auto">
            <a:xfrm>
              <a:off x="913811" y="3124793"/>
              <a:ext cx="1067976" cy="758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600">
                  <a:latin typeface="Arial" charset="0"/>
                </a:rPr>
                <a:t>Hình 1</a:t>
              </a:r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2971800" y="1866900"/>
            <a:ext cx="2209800" cy="2347913"/>
            <a:chOff x="2971800" y="838200"/>
            <a:chExt cx="2971800" cy="3044336"/>
          </a:xfrm>
        </p:grpSpPr>
        <p:pic>
          <p:nvPicPr>
            <p:cNvPr id="11280" name="Picture 6" descr="G:\Hình ảnh\Hình ảnh0093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5400000">
              <a:off x="3314700" y="495300"/>
              <a:ext cx="2286000" cy="297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1" name="TextBox 12"/>
            <p:cNvSpPr txBox="1">
              <a:spLocks noChangeArrowheads="1"/>
            </p:cNvSpPr>
            <p:nvPr/>
          </p:nvSpPr>
          <p:spPr bwMode="auto">
            <a:xfrm>
              <a:off x="3962400" y="3124494"/>
              <a:ext cx="1067457" cy="758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600">
                  <a:latin typeface="Arial" charset="0"/>
                </a:rPr>
                <a:t>Hình 2a</a:t>
              </a:r>
            </a:p>
          </p:txBody>
        </p: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5791200" y="1866900"/>
            <a:ext cx="2895600" cy="2044700"/>
            <a:chOff x="6096003" y="838199"/>
            <a:chExt cx="2895598" cy="2737722"/>
          </a:xfrm>
        </p:grpSpPr>
        <p:pic>
          <p:nvPicPr>
            <p:cNvPr id="11278" name="Picture 9" descr="G:\Hình ảnh\Hình ảnh0095.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-5400000">
              <a:off x="6400802" y="533400"/>
              <a:ext cx="2286000" cy="2895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9" name="TextBox 13"/>
            <p:cNvSpPr txBox="1">
              <a:spLocks noChangeArrowheads="1"/>
            </p:cNvSpPr>
            <p:nvPr/>
          </p:nvSpPr>
          <p:spPr bwMode="auto">
            <a:xfrm>
              <a:off x="6934202" y="3122711"/>
              <a:ext cx="1447799" cy="453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600">
                  <a:latin typeface="Arial" charset="0"/>
                </a:rPr>
                <a:t>Hình 2b</a:t>
              </a:r>
            </a:p>
          </p:txBody>
        </p:sp>
      </p:grpSp>
      <p:pic>
        <p:nvPicPr>
          <p:cNvPr id="18" name="Picture 17" descr="G:\Hình ảnh\Hình ảnh009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81600" y="4229100"/>
            <a:ext cx="2667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22"/>
          <p:cNvGrpSpPr>
            <a:grpSpLocks/>
          </p:cNvGrpSpPr>
          <p:nvPr/>
        </p:nvGrpSpPr>
        <p:grpSpPr bwMode="auto">
          <a:xfrm>
            <a:off x="838200" y="4229100"/>
            <a:ext cx="2209800" cy="2371725"/>
            <a:chOff x="152400" y="3810000"/>
            <a:chExt cx="2743200" cy="2755993"/>
          </a:xfrm>
        </p:grpSpPr>
        <p:pic>
          <p:nvPicPr>
            <p:cNvPr id="11276" name="Picture 15" descr="G:\Hình ảnh\Hình ảnh0094.jp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-5400000">
              <a:off x="342900" y="3619500"/>
              <a:ext cx="2362200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7" name="TextBox 18"/>
            <p:cNvSpPr txBox="1">
              <a:spLocks noChangeArrowheads="1"/>
            </p:cNvSpPr>
            <p:nvPr/>
          </p:nvSpPr>
          <p:spPr bwMode="auto">
            <a:xfrm>
              <a:off x="838200" y="6172655"/>
              <a:ext cx="1219200" cy="393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600">
                  <a:latin typeface="Arial" charset="0"/>
                </a:rPr>
                <a:t>Hình 3</a:t>
              </a:r>
            </a:p>
          </p:txBody>
        </p:sp>
      </p:grpSp>
      <p:pic>
        <p:nvPicPr>
          <p:cNvPr id="14368" name="Picture 32" descr="Entertainment-02-june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57600" y="4419600"/>
            <a:ext cx="1000125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4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43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227</Words>
  <Application>Microsoft Office PowerPoint</Application>
  <PresentationFormat>On-screen Show (4:3)</PresentationFormat>
  <Paragraphs>37</Paragraphs>
  <Slides>11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Times New Roman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164A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xp sp2 Full</dc:creator>
  <cp:lastModifiedBy>ADMIN</cp:lastModifiedBy>
  <cp:revision>14</cp:revision>
  <dcterms:created xsi:type="dcterms:W3CDTF">2009-12-13T14:40:47Z</dcterms:created>
  <dcterms:modified xsi:type="dcterms:W3CDTF">2023-10-21T22:43:15Z</dcterms:modified>
</cp:coreProperties>
</file>